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60" r:id="rId4"/>
    <p:sldId id="263" r:id="rId5"/>
    <p:sldId id="303" r:id="rId6"/>
    <p:sldId id="300" r:id="rId7"/>
    <p:sldId id="294" r:id="rId8"/>
    <p:sldId id="298" r:id="rId9"/>
    <p:sldId id="299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C3399"/>
    <a:srgbClr val="990000"/>
    <a:srgbClr val="FE6700"/>
    <a:srgbClr val="00FFFF"/>
    <a:srgbClr val="FF6600"/>
    <a:srgbClr val="FF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462C1-213E-4B7A-9EE2-178AC63E1DB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30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A1F51-2677-4ADB-BB40-F5DFBDC4C5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466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D5A99-3F29-43BF-A18F-E166631E85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32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EBD33-A9F8-4BC2-87AA-6F11449E54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820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6447A-ABA4-43A1-B183-D8BFF59BBF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13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30CC5-3D84-484D-8C51-31C88AADA4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13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E9BD0-EA26-4E39-8CAC-053DDE0DA8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42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316FE-896A-4272-A16E-1F7BF061B8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44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CF1FE-18B0-402A-8F10-D611218A1F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88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99424-0992-4657-A762-7D1CC42B87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34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50F26-F09E-40A0-AD87-7D9E82A479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069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10835-5A33-4D6F-9DD4-EC76DBE514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21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24211-FE8C-4E72-96C7-4863BCE0A1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96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EEA0F0C-8EDB-4639-9961-218E62D8D16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inrs.fr/media.html?refINRS=DM%200333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hyperlink" Target="http://www.esst-inrs.fr/3rb/afftexte.php?p1=reservoirs" TargetMode="External"/><Relationship Id="rId5" Type="http://schemas.openxmlformats.org/officeDocument/2006/relationships/image" Target="../media/image7.jpeg"/><Relationship Id="rId10" Type="http://schemas.openxmlformats.org/officeDocument/2006/relationships/hyperlink" Target="http://www.esst-inrs.fr/3rb/afftexte.php?p1=agents_biologiques_" TargetMode="External"/><Relationship Id="rId4" Type="http://schemas.openxmlformats.org/officeDocument/2006/relationships/image" Target="../media/image6.jpe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rs.fr/dms/inrs/CatalogueMultimedia/TI-Anim-021/prevention-risque-biologique-anim-021.swf" TargetMode="External"/><Relationship Id="rId3" Type="http://schemas.openxmlformats.org/officeDocument/2006/relationships/image" Target="../media/image11.emf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Relationship Id="rId9" Type="http://schemas.openxmlformats.org/officeDocument/2006/relationships/hyperlink" Target="http://www.esst-inrs.fr/3rb/afftexte.php?p1=transmiss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nrs.fr/media.html?refINRS=DM%20033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http://trinome.ac-rouen.fr/Logo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5589588"/>
            <a:ext cx="6731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068638"/>
            <a:ext cx="7989888" cy="1008062"/>
          </a:xfrm>
        </p:spPr>
        <p:txBody>
          <a:bodyPr/>
          <a:lstStyle/>
          <a:p>
            <a:pPr eaLnBrk="1" hangingPunct="1"/>
            <a:r>
              <a:rPr lang="fr-FR" altLang="fr-FR" sz="6600" b="1" smtClean="0"/>
              <a:t/>
            </a:r>
            <a:br>
              <a:rPr lang="fr-FR" altLang="fr-FR" sz="6600" b="1" smtClean="0"/>
            </a:br>
            <a:r>
              <a:rPr lang="fr-FR" altLang="fr-FR" sz="6600" b="1" smtClean="0">
                <a:solidFill>
                  <a:srgbClr val="FF0000"/>
                </a:solidFill>
              </a:rPr>
              <a:t>LE RISQUE BIOLOGIQUE</a:t>
            </a:r>
            <a:r>
              <a:rPr lang="fr-FR" altLang="fr-FR" sz="6600" smtClean="0"/>
              <a:t/>
            </a:r>
            <a:br>
              <a:rPr lang="fr-FR" altLang="fr-FR" sz="6600" smtClean="0"/>
            </a:br>
            <a:r>
              <a:rPr lang="fr-FR" altLang="fr-FR" sz="6600" smtClean="0"/>
              <a:t/>
            </a:r>
            <a:br>
              <a:rPr lang="fr-FR" altLang="fr-FR" sz="6600" smtClean="0"/>
            </a:br>
            <a:r>
              <a:rPr lang="fr-FR" altLang="fr-FR" sz="6600" b="1" smtClean="0">
                <a:solidFill>
                  <a:srgbClr val="66FF33"/>
                </a:solidFill>
              </a:rPr>
              <a:t>	</a:t>
            </a:r>
          </a:p>
        </p:txBody>
      </p:sp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404813"/>
            <a:ext cx="1250950" cy="138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3" name="ZoneTexte 12"/>
          <p:cNvSpPr txBox="1">
            <a:spLocks noChangeArrowheads="1"/>
          </p:cNvSpPr>
          <p:nvPr/>
        </p:nvSpPr>
        <p:spPr bwMode="auto">
          <a:xfrm>
            <a:off x="7524750" y="6313488"/>
            <a:ext cx="12239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dirty="0">
                <a:latin typeface="Chiller" pitchFamily="82" charset="0"/>
              </a:rPr>
              <a:t>Année </a:t>
            </a:r>
            <a:r>
              <a:rPr lang="fr-FR" altLang="fr-FR" sz="1000" dirty="0" smtClean="0">
                <a:latin typeface="Chiller" pitchFamily="82" charset="0"/>
              </a:rPr>
              <a:t>2017/2018</a:t>
            </a:r>
            <a:endParaRPr lang="fr-FR" altLang="fr-FR" sz="1000" dirty="0">
              <a:latin typeface="Chille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 descr="http://trinome.ac-rouen.fr/Logo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5441950"/>
            <a:ext cx="809625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258888" y="1700213"/>
            <a:ext cx="7129462" cy="30829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2"/>
          <p:cNvSpPr txBox="1">
            <a:spLocks noChangeArrowheads="1"/>
          </p:cNvSpPr>
          <p:nvPr/>
        </p:nvSpPr>
        <p:spPr bwMode="auto">
          <a:xfrm>
            <a:off x="2051050" y="434975"/>
            <a:ext cx="5976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/>
              <a:t>LA SITUATION DE TRAVAIL </a:t>
            </a: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3811588" y="2544763"/>
            <a:ext cx="1425575" cy="498475"/>
          </a:xfrm>
          <a:solidFill>
            <a:srgbClr val="99CCFF"/>
          </a:solidFill>
        </p:spPr>
        <p:txBody>
          <a:bodyPr/>
          <a:lstStyle/>
          <a:p>
            <a:r>
              <a:rPr lang="fr-FR" altLang="fr-FR" sz="1800" smtClean="0"/>
              <a:t>Matériel</a:t>
            </a:r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49363" y="1681163"/>
            <a:ext cx="1603375" cy="504825"/>
          </a:xfrm>
        </p:spPr>
        <p:txBody>
          <a:bodyPr/>
          <a:lstStyle/>
          <a:p>
            <a:r>
              <a:rPr lang="fr-FR" altLang="fr-FR" sz="2400" smtClean="0"/>
              <a:t>Milieu </a:t>
            </a:r>
          </a:p>
        </p:txBody>
      </p:sp>
      <p:sp>
        <p:nvSpPr>
          <p:cNvPr id="11" name="Sous-titre 8"/>
          <p:cNvSpPr txBox="1">
            <a:spLocks/>
          </p:cNvSpPr>
          <p:nvPr/>
        </p:nvSpPr>
        <p:spPr bwMode="auto">
          <a:xfrm>
            <a:off x="3924300" y="4083050"/>
            <a:ext cx="1327150" cy="49847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FontTx/>
              <a:buNone/>
            </a:pPr>
            <a:r>
              <a:rPr lang="fr-FR" altLang="fr-FR" sz="1800"/>
              <a:t>Méthode </a:t>
            </a:r>
          </a:p>
        </p:txBody>
      </p:sp>
      <p:grpSp>
        <p:nvGrpSpPr>
          <p:cNvPr id="3" name="Groupe 2"/>
          <p:cNvGrpSpPr>
            <a:grpSpLocks/>
          </p:cNvGrpSpPr>
          <p:nvPr/>
        </p:nvGrpSpPr>
        <p:grpSpPr bwMode="auto">
          <a:xfrm>
            <a:off x="1331913" y="2794000"/>
            <a:ext cx="2303462" cy="1289050"/>
            <a:chOff x="1331913" y="2794000"/>
            <a:chExt cx="2303462" cy="1289050"/>
          </a:xfrm>
          <a:solidFill>
            <a:srgbClr val="FFFF00"/>
          </a:solidFill>
        </p:grpSpPr>
        <p:sp>
          <p:nvSpPr>
            <p:cNvPr id="13" name="Ellipse 12"/>
            <p:cNvSpPr/>
            <p:nvPr/>
          </p:nvSpPr>
          <p:spPr>
            <a:xfrm>
              <a:off x="1331913" y="2794000"/>
              <a:ext cx="2303462" cy="128905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089" name="Sous-titre 8"/>
            <p:cNvSpPr txBox="1">
              <a:spLocks/>
            </p:cNvSpPr>
            <p:nvPr/>
          </p:nvSpPr>
          <p:spPr bwMode="auto">
            <a:xfrm>
              <a:off x="1691680" y="3006601"/>
              <a:ext cx="1656184" cy="863848"/>
            </a:xfrm>
            <a:prstGeom prst="rect">
              <a:avLst/>
            </a:prstGeom>
            <a:grpFill/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20000"/>
                </a:spcBef>
                <a:defRPr/>
              </a:pPr>
              <a:r>
                <a:rPr lang="fr-FR" sz="1400" dirty="0" smtClean="0"/>
                <a:t>Matière Première</a:t>
              </a:r>
            </a:p>
            <a:p>
              <a:pPr algn="ctr">
                <a:spcBef>
                  <a:spcPct val="20000"/>
                </a:spcBef>
                <a:defRPr/>
              </a:pPr>
              <a:r>
                <a:rPr lang="fr-FR" sz="1400" dirty="0" smtClean="0"/>
                <a:t>=</a:t>
              </a:r>
            </a:p>
            <a:p>
              <a:pPr algn="ctr">
                <a:spcBef>
                  <a:spcPct val="20000"/>
                </a:spcBef>
                <a:defRPr/>
              </a:pPr>
              <a:r>
                <a:rPr lang="fr-FR" sz="1400" b="1" dirty="0" smtClean="0"/>
                <a:t>DANGER </a:t>
              </a:r>
            </a:p>
          </p:txBody>
        </p:sp>
      </p:grpSp>
      <p:grpSp>
        <p:nvGrpSpPr>
          <p:cNvPr id="4" name="Groupe 3"/>
          <p:cNvGrpSpPr>
            <a:grpSpLocks/>
          </p:cNvGrpSpPr>
          <p:nvPr/>
        </p:nvGrpSpPr>
        <p:grpSpPr bwMode="auto">
          <a:xfrm>
            <a:off x="5467350" y="2794000"/>
            <a:ext cx="2808288" cy="1289050"/>
            <a:chOff x="5467350" y="2794000"/>
            <a:chExt cx="2808288" cy="1289050"/>
          </a:xfrm>
          <a:solidFill>
            <a:srgbClr val="CC3399"/>
          </a:solidFill>
        </p:grpSpPr>
        <p:sp>
          <p:nvSpPr>
            <p:cNvPr id="14" name="Ellipse 13"/>
            <p:cNvSpPr/>
            <p:nvPr/>
          </p:nvSpPr>
          <p:spPr>
            <a:xfrm>
              <a:off x="5467350" y="2794000"/>
              <a:ext cx="2808288" cy="1289050"/>
            </a:xfrm>
            <a:prstGeom prst="ellipse">
              <a:avLst/>
            </a:prstGeom>
            <a:grpFill/>
            <a:ln>
              <a:solidFill>
                <a:srgbClr val="CC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087" name="Sous-titre 8"/>
            <p:cNvSpPr txBox="1">
              <a:spLocks/>
            </p:cNvSpPr>
            <p:nvPr/>
          </p:nvSpPr>
          <p:spPr bwMode="auto">
            <a:xfrm>
              <a:off x="6012160" y="2952750"/>
              <a:ext cx="1656184" cy="917699"/>
            </a:xfrm>
            <a:prstGeom prst="rect">
              <a:avLst/>
            </a:prstGeom>
            <a:grpFill/>
            <a:ln w="9525">
              <a:solidFill>
                <a:srgbClr val="CC3399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20000"/>
                </a:spcBef>
                <a:defRPr/>
              </a:pPr>
              <a:r>
                <a:rPr lang="fr-FR" sz="1600" dirty="0" smtClean="0"/>
                <a:t>Main d’œuvre </a:t>
              </a:r>
            </a:p>
            <a:p>
              <a:pPr algn="ctr">
                <a:spcBef>
                  <a:spcPct val="20000"/>
                </a:spcBef>
                <a:defRPr/>
              </a:pPr>
              <a:r>
                <a:rPr lang="fr-FR" sz="1600" dirty="0" smtClean="0"/>
                <a:t>=</a:t>
              </a:r>
            </a:p>
            <a:p>
              <a:pPr algn="ctr">
                <a:spcBef>
                  <a:spcPct val="20000"/>
                </a:spcBef>
                <a:defRPr/>
              </a:pPr>
              <a:r>
                <a:rPr lang="fr-FR" sz="1600" dirty="0" smtClean="0"/>
                <a:t>Salarié </a:t>
              </a:r>
            </a:p>
            <a:p>
              <a:pPr algn="ctr">
                <a:spcBef>
                  <a:spcPct val="20000"/>
                </a:spcBef>
                <a:defRPr/>
              </a:pPr>
              <a:endParaRPr lang="fr-FR" sz="1600" dirty="0" smtClean="0"/>
            </a:p>
          </p:txBody>
        </p:sp>
      </p:grp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1258888" y="5135563"/>
            <a:ext cx="7129462" cy="646112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fr-FR" sz="1800" b="1"/>
              <a:t>DANGER = propriété intrinsèque du produit biologique source potentielle de dommages</a:t>
            </a:r>
          </a:p>
        </p:txBody>
      </p:sp>
      <p:pic>
        <p:nvPicPr>
          <p:cNvPr id="3083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777875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7092950" y="1346200"/>
            <a:ext cx="9350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000" dirty="0">
                <a:solidFill>
                  <a:schemeClr val="accent6">
                    <a:lumMod val="75000"/>
                  </a:schemeClr>
                </a:solidFill>
              </a:rPr>
              <a:t>5M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540625" y="6308725"/>
            <a:ext cx="9921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000" dirty="0">
                <a:latin typeface="Chiller" pitchFamily="82" charset="0"/>
              </a:rPr>
              <a:t>Année </a:t>
            </a:r>
            <a:r>
              <a:rPr lang="fr-FR" altLang="fr-FR" sz="1000" dirty="0" smtClean="0">
                <a:latin typeface="Chiller" pitchFamily="82" charset="0"/>
              </a:rPr>
              <a:t>2017/2018</a:t>
            </a:r>
            <a:endParaRPr lang="fr-FR" altLang="fr-FR" sz="1000" dirty="0">
              <a:latin typeface="Chille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/>
      <p:bldP spid="11" grpId="0" animBg="1"/>
      <p:bldP spid="15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274638"/>
            <a:ext cx="4968875" cy="1143000"/>
          </a:xfrm>
        </p:spPr>
        <p:txBody>
          <a:bodyPr/>
          <a:lstStyle/>
          <a:p>
            <a:pPr eaLnBrk="1" hangingPunct="1"/>
            <a:r>
              <a:rPr lang="fr-FR" altLang="fr-FR" b="1" smtClean="0">
                <a:solidFill>
                  <a:srgbClr val="FF0000"/>
                </a:solidFill>
              </a:rPr>
              <a:t>LES DANGERS</a:t>
            </a:r>
            <a:r>
              <a:rPr lang="fr-FR" altLang="fr-FR" sz="4000" smtClean="0"/>
              <a:t/>
            </a:r>
            <a:br>
              <a:rPr lang="fr-FR" altLang="fr-FR" sz="4000" smtClean="0"/>
            </a:br>
            <a:endParaRPr lang="fr-FR" altLang="fr-FR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923088" cy="4525963"/>
          </a:xfrm>
        </p:spPr>
        <p:txBody>
          <a:bodyPr/>
          <a:lstStyle/>
          <a:p>
            <a:pPr algn="just" eaLnBrk="1" hangingPunct="1">
              <a:defRPr/>
            </a:pPr>
            <a:r>
              <a:rPr lang="fr-FR" altLang="fr-FR" sz="2800" b="1" dirty="0" smtClean="0"/>
              <a:t>DANGER CHIMIQUE : insecticide, produit de nettoyage, vernis...</a:t>
            </a:r>
          </a:p>
          <a:p>
            <a:pPr algn="just" eaLnBrk="1" hangingPunct="1">
              <a:defRPr/>
            </a:pPr>
            <a:endParaRPr lang="fr-FR" altLang="fr-FR" sz="2800" b="1" dirty="0" smtClean="0"/>
          </a:p>
          <a:p>
            <a:pPr algn="just" eaLnBrk="1" hangingPunct="1">
              <a:defRPr/>
            </a:pPr>
            <a:r>
              <a:rPr lang="fr-FR" altLang="fr-FR" sz="2800" b="1" dirty="0" smtClean="0"/>
              <a:t>DANGER PHYSIQUE : température, mécanique, électrique, débris de verre…</a:t>
            </a:r>
          </a:p>
          <a:p>
            <a:pPr algn="just" eaLnBrk="1" hangingPunct="1">
              <a:defRPr/>
            </a:pPr>
            <a:endParaRPr lang="fr-FR" altLang="fr-FR" sz="2800" b="1" dirty="0" smtClean="0"/>
          </a:p>
          <a:p>
            <a:pPr algn="just" eaLnBrk="1" hangingPunct="1">
              <a:defRPr/>
            </a:pPr>
            <a:r>
              <a:rPr lang="fr-FR" altLang="fr-FR" sz="2800" b="1" dirty="0" smtClean="0"/>
              <a:t>DANGER BIOLOGIQUE :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fr-FR" altLang="fr-FR" sz="2800" b="1" dirty="0" smtClean="0"/>
              <a:t>	agents biologiques pathogènes </a:t>
            </a:r>
          </a:p>
          <a:p>
            <a:pPr algn="just" eaLnBrk="1" hangingPunct="1">
              <a:defRPr/>
            </a:pPr>
            <a:endParaRPr lang="fr-FR" altLang="fr-FR" sz="2800" b="1" dirty="0" smtClean="0"/>
          </a:p>
          <a:p>
            <a:pPr algn="just" eaLnBrk="1" hangingPunct="1">
              <a:defRPr/>
            </a:pPr>
            <a:endParaRPr lang="fr-FR" altLang="fr-FR" sz="2800" b="1" dirty="0" smtClean="0"/>
          </a:p>
          <a:p>
            <a:pPr algn="just" eaLnBrk="1" hangingPunct="1">
              <a:defRPr/>
            </a:pPr>
            <a:endParaRPr lang="fr-FR" altLang="fr-FR" sz="2800" b="1" dirty="0" smtClean="0"/>
          </a:p>
          <a:p>
            <a:pPr algn="just" eaLnBrk="1" hangingPunct="1">
              <a:defRPr/>
            </a:pPr>
            <a:endParaRPr lang="fr-FR" altLang="fr-FR" sz="2800" b="1" dirty="0" smtClean="0"/>
          </a:p>
        </p:txBody>
      </p:sp>
      <p:pic>
        <p:nvPicPr>
          <p:cNvPr id="6148" name="Picture 4">
            <a:hlinkClick r:id="" action="ppaction://noaction" highlightClick="1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13563" y="4508500"/>
            <a:ext cx="1614487" cy="1409700"/>
          </a:xfrm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84137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11" descr="http://trinome.ac-rouen.fr/Logo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5762625"/>
            <a:ext cx="739775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11"/>
          <p:cNvSpPr txBox="1">
            <a:spLocks noChangeArrowheads="1"/>
          </p:cNvSpPr>
          <p:nvPr/>
        </p:nvSpPr>
        <p:spPr bwMode="auto">
          <a:xfrm>
            <a:off x="2124075" y="6083300"/>
            <a:ext cx="3960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hlinkClick r:id="rId5"/>
              </a:rPr>
              <a:t>http://www.inrs.fr/media.html?refINRS=DM%200333</a:t>
            </a:r>
            <a:endParaRPr lang="fr-FR" altLang="fr-FR" sz="12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200"/>
          </a:p>
        </p:txBody>
      </p:sp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5778500" y="6102350"/>
            <a:ext cx="6127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/>
              <a:t>0 à 3’10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540625" y="6308725"/>
            <a:ext cx="9921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000" dirty="0">
                <a:latin typeface="Chiller" pitchFamily="82" charset="0"/>
              </a:rPr>
              <a:t>Année </a:t>
            </a:r>
            <a:r>
              <a:rPr lang="fr-FR" altLang="fr-FR" sz="1000" dirty="0" smtClean="0">
                <a:latin typeface="Chiller" pitchFamily="82" charset="0"/>
              </a:rPr>
              <a:t>2017/2018</a:t>
            </a:r>
            <a:endParaRPr lang="fr-FR" altLang="fr-FR" sz="1000" dirty="0">
              <a:latin typeface="Chille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8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5" descr="http://img.maxisciences.com/recyclage/bacteries-illustration_17726_w2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2682875"/>
            <a:ext cx="923925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7" descr="http://2.bp.blogspot.com/_Zi4F3IlaWvw/SlrHkapEeoI/AAAAAAAAXmU/ZcGQmQyky-0/S1600-R/virus_5227_w56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1652588"/>
            <a:ext cx="106045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" descr="http://eczemaasthmeallergie.files.wordpress.com/2011/01/moisissurepetr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576388"/>
            <a:ext cx="92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http://www.ecovide-environnement.fr/_assets/AAA/EQE/3LI/VSG/51239267_PVI_0001_HOM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581525"/>
            <a:ext cx="167005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3" descr="https://piacontrib.ac-paris.fr/portail/upload/docs/image/jpeg/2011-02/tube_sang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573463"/>
            <a:ext cx="812800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5" descr="http://www.rollerenligne.com/images/articles/seance_moulage_podologu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438" y="3659188"/>
            <a:ext cx="11287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7" descr="http://prothese-prothesiste-dentaire-protege-dents-protection-appareil.prothese-dentaire-63.fr/images/prospect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475" y="4870450"/>
            <a:ext cx="14335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777875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31" name="ZoneTexte 3"/>
          <p:cNvSpPr txBox="1">
            <a:spLocks noChangeArrowheads="1"/>
          </p:cNvSpPr>
          <p:nvPr/>
        </p:nvSpPr>
        <p:spPr bwMode="auto">
          <a:xfrm>
            <a:off x="1576388" y="427038"/>
            <a:ext cx="70580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4400" b="1">
                <a:solidFill>
                  <a:srgbClr val="FF0000"/>
                </a:solidFill>
              </a:rPr>
              <a:t>DANGER BIOLOGIQUE ? 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1758950" y="1504950"/>
            <a:ext cx="47529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b="1"/>
              <a:t>Agents biologiques</a:t>
            </a:r>
          </a:p>
          <a:p>
            <a:pPr algn="just" eaLnBrk="1" hangingPunct="1"/>
            <a:r>
              <a:rPr lang="fr-FR" altLang="fr-FR" sz="1600"/>
              <a:t>Micro-organismes : bactéries, virus, champignons microscopiques (levures et moisissures) </a:t>
            </a:r>
          </a:p>
          <a:p>
            <a:pPr algn="just" eaLnBrk="1" hangingPunct="1"/>
            <a:r>
              <a:rPr lang="fr-FR" altLang="fr-FR" sz="1600"/>
              <a:t>Cultures cellulaires</a:t>
            </a:r>
          </a:p>
          <a:p>
            <a:pPr algn="just" eaLnBrk="1" hangingPunct="1"/>
            <a:r>
              <a:rPr lang="fr-FR" altLang="fr-FR" sz="1600"/>
              <a:t>Agent transmissibles non conventionnels </a:t>
            </a:r>
          </a:p>
          <a:p>
            <a:pPr algn="just" eaLnBrk="1" hangingPunct="1"/>
            <a:r>
              <a:rPr lang="fr-FR" altLang="fr-FR" sz="1600"/>
              <a:t>Micro-organismes génétiquement modifiés (MGM)</a:t>
            </a:r>
          </a:p>
          <a:p>
            <a:pPr algn="just" eaLnBrk="1" hangingPunct="1"/>
            <a:r>
              <a:rPr lang="fr-FR" altLang="fr-FR" sz="1600"/>
              <a:t>Endoparasites </a:t>
            </a:r>
          </a:p>
          <a:p>
            <a:pPr eaLnBrk="1" hangingPunct="1"/>
            <a:r>
              <a:rPr lang="fr-FR" altLang="fr-FR" sz="1000">
                <a:hlinkClick r:id="rId10"/>
              </a:rPr>
              <a:t>http://www.esst-inrs.fr/3rb/afftexte.php?p1=agents_biologiques</a:t>
            </a:r>
            <a:r>
              <a:rPr lang="fr-FR" altLang="fr-FR" sz="1600">
                <a:hlinkClick r:id="rId10"/>
              </a:rPr>
              <a:t>_</a:t>
            </a:r>
            <a:endParaRPr lang="fr-FR" altLang="fr-FR" sz="1600"/>
          </a:p>
          <a:p>
            <a:pPr eaLnBrk="1" hangingPunct="1"/>
            <a:endParaRPr lang="fr-FR" altLang="fr-FR" sz="1600"/>
          </a:p>
          <a:p>
            <a:pPr algn="just" eaLnBrk="1" hangingPunct="1"/>
            <a:endParaRPr lang="fr-FR" altLang="fr-FR" sz="1600"/>
          </a:p>
          <a:p>
            <a:pPr eaLnBrk="1" hangingPunct="1"/>
            <a:endParaRPr lang="fr-FR" altLang="fr-FR"/>
          </a:p>
          <a:p>
            <a:pPr eaLnBrk="1" hangingPunct="1"/>
            <a:r>
              <a:rPr lang="fr-FR" altLang="fr-FR" b="1"/>
              <a:t>			</a:t>
            </a:r>
            <a:endParaRPr lang="fr-FR" altLang="fr-FR"/>
          </a:p>
          <a:p>
            <a:pPr eaLnBrk="1" hangingPunct="1"/>
            <a:endParaRPr lang="fr-FR" altLang="fr-FR"/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4381500" y="3868738"/>
            <a:ext cx="375443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b="1"/>
              <a:t>Réservoirs</a:t>
            </a:r>
            <a:r>
              <a:rPr lang="fr-FR" altLang="fr-FR"/>
              <a:t> </a:t>
            </a:r>
          </a:p>
          <a:p>
            <a:pPr eaLnBrk="1" hangingPunct="1"/>
            <a:r>
              <a:rPr lang="fr-FR" altLang="fr-FR" sz="1600"/>
              <a:t>Personne physique</a:t>
            </a:r>
          </a:p>
          <a:p>
            <a:pPr eaLnBrk="1" hangingPunct="1"/>
            <a:r>
              <a:rPr lang="fr-FR" altLang="fr-FR" sz="1600"/>
              <a:t>Echantillon biologique</a:t>
            </a:r>
          </a:p>
          <a:p>
            <a:pPr eaLnBrk="1" hangingPunct="1"/>
            <a:r>
              <a:rPr lang="fr-FR" altLang="fr-FR" sz="1600"/>
              <a:t>Produits alimentaires</a:t>
            </a:r>
          </a:p>
          <a:p>
            <a:pPr eaLnBrk="1" hangingPunct="1"/>
            <a:r>
              <a:rPr lang="fr-FR" altLang="fr-FR" sz="1600"/>
              <a:t>Objet contaminé</a:t>
            </a:r>
          </a:p>
          <a:p>
            <a:pPr eaLnBrk="1" hangingPunct="1"/>
            <a:r>
              <a:rPr lang="fr-FR" altLang="fr-FR" sz="1600"/>
              <a:t>Eaux usées</a:t>
            </a:r>
          </a:p>
          <a:p>
            <a:pPr eaLnBrk="1" hangingPunct="1"/>
            <a:r>
              <a:rPr lang="fr-FR" altLang="fr-FR" sz="1600"/>
              <a:t>Animaux …</a:t>
            </a:r>
          </a:p>
          <a:p>
            <a:pPr eaLnBrk="1" hangingPunct="1"/>
            <a:endParaRPr lang="fr-FR" altLang="fr-FR" sz="1600"/>
          </a:p>
          <a:p>
            <a:pPr eaLnBrk="1" hangingPunct="1"/>
            <a:r>
              <a:rPr lang="fr-FR" altLang="fr-FR" sz="1000">
                <a:hlinkClick r:id="rId11"/>
              </a:rPr>
              <a:t>http://www.esst-inrs.fr/3rb/afftexte.php?p1=reservoirs</a:t>
            </a:r>
            <a:r>
              <a:rPr lang="fr-FR" altLang="fr-FR" sz="1000"/>
              <a:t> </a:t>
            </a:r>
          </a:p>
        </p:txBody>
      </p:sp>
      <p:pic>
        <p:nvPicPr>
          <p:cNvPr id="5134" name="Picture 11" descr="http://trinome.ac-rouen.fr/LogoEN.gi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5654675"/>
            <a:ext cx="611187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7540625" y="6308725"/>
            <a:ext cx="9921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000" dirty="0">
                <a:latin typeface="Chiller" pitchFamily="82" charset="0"/>
              </a:rPr>
              <a:t>Année </a:t>
            </a:r>
            <a:r>
              <a:rPr lang="fr-FR" altLang="fr-FR" sz="1000" dirty="0" smtClean="0">
                <a:latin typeface="Chiller" pitchFamily="82" charset="0"/>
              </a:rPr>
              <a:t>2017/2018</a:t>
            </a:r>
            <a:endParaRPr lang="fr-FR" altLang="fr-FR" sz="1000" dirty="0">
              <a:latin typeface="Chille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1" descr="http://trinome.ac-rouen.fr/Logo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5654675"/>
            <a:ext cx="611187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3230563" y="3043238"/>
            <a:ext cx="2925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 b="1">
                <a:solidFill>
                  <a:srgbClr val="FFFF00"/>
                </a:solidFill>
              </a:rPr>
              <a:t>Voie      de             transmission 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03250" y="5181600"/>
            <a:ext cx="21717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solidFill>
                  <a:srgbClr val="FF0000"/>
                </a:solidFill>
              </a:rPr>
              <a:t>Voie aéroportée</a:t>
            </a:r>
          </a:p>
        </p:txBody>
      </p:sp>
      <p:sp>
        <p:nvSpPr>
          <p:cNvPr id="59" name="ZoneTexte 58"/>
          <p:cNvSpPr txBox="1">
            <a:spLocks noChangeArrowheads="1"/>
          </p:cNvSpPr>
          <p:nvPr/>
        </p:nvSpPr>
        <p:spPr bwMode="auto">
          <a:xfrm>
            <a:off x="6456363" y="5407025"/>
            <a:ext cx="2255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solidFill>
                  <a:srgbClr val="FF0000"/>
                </a:solidFill>
              </a:rPr>
              <a:t>Voie oro-digestive</a:t>
            </a:r>
          </a:p>
        </p:txBody>
      </p:sp>
      <p:sp>
        <p:nvSpPr>
          <p:cNvPr id="60" name="ZoneTexte 59"/>
          <p:cNvSpPr txBox="1">
            <a:spLocks noChangeArrowheads="1"/>
          </p:cNvSpPr>
          <p:nvPr/>
        </p:nvSpPr>
        <p:spPr bwMode="auto">
          <a:xfrm>
            <a:off x="3492500" y="6102350"/>
            <a:ext cx="25860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solidFill>
                  <a:srgbClr val="FF0000"/>
                </a:solidFill>
              </a:rPr>
              <a:t>Voie cutanéomuqueuse 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1585913" y="439738"/>
            <a:ext cx="7018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/>
              <a:t>LA CHAINE DE TRANSMISSION et LES VOIES D’EXPOSITION </a:t>
            </a:r>
          </a:p>
        </p:txBody>
      </p:sp>
      <p:pic>
        <p:nvPicPr>
          <p:cNvPr id="9230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3043238"/>
            <a:ext cx="1258887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1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25" y="3268663"/>
            <a:ext cx="128905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2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925" y="1219200"/>
            <a:ext cx="1844675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Flèche vers le bas 47"/>
          <p:cNvSpPr/>
          <p:nvPr/>
        </p:nvSpPr>
        <p:spPr bwMode="auto">
          <a:xfrm rot="18586912">
            <a:off x="6117432" y="2008981"/>
            <a:ext cx="323850" cy="1700213"/>
          </a:xfrm>
          <a:prstGeom prst="downArrow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52" name="Connecteur droit avec flèche 51"/>
          <p:cNvCxnSpPr/>
          <p:nvPr/>
        </p:nvCxnSpPr>
        <p:spPr bwMode="auto">
          <a:xfrm>
            <a:off x="3779838" y="4724400"/>
            <a:ext cx="312737" cy="203200"/>
          </a:xfrm>
          <a:prstGeom prst="straightConnector1">
            <a:avLst/>
          </a:prstGeom>
          <a:ln>
            <a:solidFill>
              <a:srgbClr val="A6A6A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 bwMode="auto">
          <a:xfrm flipH="1">
            <a:off x="5187950" y="4310063"/>
            <a:ext cx="355600" cy="282575"/>
          </a:xfrm>
          <a:prstGeom prst="straightConnector1">
            <a:avLst/>
          </a:prstGeom>
          <a:ln>
            <a:solidFill>
              <a:srgbClr val="A6A6A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Flèche vers le bas 54"/>
          <p:cNvSpPr/>
          <p:nvPr/>
        </p:nvSpPr>
        <p:spPr bwMode="auto">
          <a:xfrm flipH="1">
            <a:off x="4487863" y="2930525"/>
            <a:ext cx="273050" cy="1000125"/>
          </a:xfrm>
          <a:prstGeom prst="downArrow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7" name="Flèche vers le bas 56"/>
          <p:cNvSpPr/>
          <p:nvPr/>
        </p:nvSpPr>
        <p:spPr bwMode="auto">
          <a:xfrm rot="3393859" flipH="1">
            <a:off x="2831307" y="1975644"/>
            <a:ext cx="311150" cy="1512887"/>
          </a:xfrm>
          <a:prstGeom prst="downArrow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923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488" y="3932238"/>
            <a:ext cx="1255712" cy="1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777875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076825" y="1220788"/>
            <a:ext cx="1379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FF0000"/>
                </a:solidFill>
              </a:rPr>
              <a:t>Réservoir </a:t>
            </a:r>
          </a:p>
        </p:txBody>
      </p:sp>
      <p:sp>
        <p:nvSpPr>
          <p:cNvPr id="2" name="ZoneTexte 6"/>
          <p:cNvSpPr txBox="1">
            <a:spLocks noChangeArrowheads="1"/>
          </p:cNvSpPr>
          <p:nvPr/>
        </p:nvSpPr>
        <p:spPr bwMode="auto">
          <a:xfrm>
            <a:off x="1689100" y="779463"/>
            <a:ext cx="6596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>
                <a:hlinkClick r:id="rId8"/>
              </a:rPr>
              <a:t>Vidéo : http://www.inrs.fr/dms/inrs/CatalogueMultimedia/TI-Anim-021/prevention-risque-biologique-anim-021.swf</a:t>
            </a:r>
            <a:endParaRPr lang="fr-FR" altLang="fr-FR" sz="1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000"/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754063" y="6359525"/>
            <a:ext cx="3338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1000">
                <a:hlinkClick r:id="rId9"/>
              </a:rPr>
              <a:t>http://www.esst-inrs.fr/3rb/afftexte.php?p1=transmission</a:t>
            </a:r>
            <a:r>
              <a:rPr lang="fr-FR" altLang="fr-FR" sz="1000"/>
              <a:t> </a:t>
            </a:r>
          </a:p>
          <a:p>
            <a:pPr eaLnBrk="1" hangingPunct="1"/>
            <a:endParaRPr lang="fr-FR" altLang="fr-FR" sz="100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7540625" y="6308725"/>
            <a:ext cx="9921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000" dirty="0">
                <a:latin typeface="Chiller" pitchFamily="82" charset="0"/>
              </a:rPr>
              <a:t>Année </a:t>
            </a:r>
            <a:r>
              <a:rPr lang="fr-FR" altLang="fr-FR" sz="1000" dirty="0" smtClean="0">
                <a:latin typeface="Chiller" pitchFamily="82" charset="0"/>
              </a:rPr>
              <a:t>2017/2018</a:t>
            </a:r>
            <a:endParaRPr lang="fr-FR" altLang="fr-FR" sz="1000" dirty="0">
              <a:latin typeface="Chiller" pitchFamily="8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59" grpId="0"/>
      <p:bldP spid="60" grpId="0"/>
      <p:bldP spid="48" grpId="0" animBg="1"/>
      <p:bldP spid="55" grpId="0" animBg="1"/>
      <p:bldP spid="57" grpId="0" animBg="1"/>
      <p:bldP spid="3" grpId="0"/>
      <p:bldP spid="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1" descr="http://trinome.ac-rouen.fr/Logo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5135563"/>
            <a:ext cx="10953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993775" y="1636713"/>
            <a:ext cx="7534275" cy="3195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172" name="ZoneTexte 2"/>
          <p:cNvSpPr txBox="1">
            <a:spLocks noChangeArrowheads="1"/>
          </p:cNvSpPr>
          <p:nvPr/>
        </p:nvSpPr>
        <p:spPr bwMode="auto">
          <a:xfrm>
            <a:off x="2051050" y="434975"/>
            <a:ext cx="496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b="1"/>
              <a:t>LA SITUATION DE TRAVAIL </a:t>
            </a: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3995738" y="2487613"/>
            <a:ext cx="1223962" cy="647700"/>
          </a:xfrm>
          <a:solidFill>
            <a:srgbClr val="99CCFF"/>
          </a:solidFill>
        </p:spPr>
        <p:txBody>
          <a:bodyPr/>
          <a:lstStyle/>
          <a:p>
            <a:r>
              <a:rPr lang="fr-FR" altLang="fr-FR" sz="1800" smtClean="0"/>
              <a:t>Matériel</a:t>
            </a:r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58888" y="1773238"/>
            <a:ext cx="1547812" cy="504825"/>
          </a:xfrm>
        </p:spPr>
        <p:txBody>
          <a:bodyPr/>
          <a:lstStyle/>
          <a:p>
            <a:r>
              <a:rPr lang="fr-FR" altLang="fr-FR" sz="2400" smtClean="0"/>
              <a:t>Milieu</a:t>
            </a:r>
            <a:r>
              <a:rPr lang="fr-FR" altLang="fr-FR" smtClean="0"/>
              <a:t> </a:t>
            </a:r>
          </a:p>
        </p:txBody>
      </p:sp>
      <p:sp>
        <p:nvSpPr>
          <p:cNvPr id="11" name="Sous-titre 8"/>
          <p:cNvSpPr txBox="1">
            <a:spLocks/>
          </p:cNvSpPr>
          <p:nvPr/>
        </p:nvSpPr>
        <p:spPr bwMode="auto">
          <a:xfrm>
            <a:off x="3995738" y="4083050"/>
            <a:ext cx="1223962" cy="49847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FontTx/>
              <a:buNone/>
            </a:pPr>
            <a:r>
              <a:rPr lang="fr-FR" altLang="fr-FR" sz="1800"/>
              <a:t>Méthode </a:t>
            </a:r>
          </a:p>
        </p:txBody>
      </p:sp>
      <p:sp>
        <p:nvSpPr>
          <p:cNvPr id="13" name="Ellipse 12"/>
          <p:cNvSpPr/>
          <p:nvPr/>
        </p:nvSpPr>
        <p:spPr>
          <a:xfrm>
            <a:off x="1331913" y="2794000"/>
            <a:ext cx="2303462" cy="12890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5467350" y="2794000"/>
            <a:ext cx="2808288" cy="1289050"/>
          </a:xfrm>
          <a:prstGeom prst="ellipse">
            <a:avLst/>
          </a:prstGeom>
          <a:solidFill>
            <a:srgbClr val="CC3399"/>
          </a:solidFill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178" name="Picture 4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2932113"/>
            <a:ext cx="11541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2" descr="http://www.blog-pour-emploi.com/wp-content/uploads/2010/01/travailleur_heureux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775" y="3043238"/>
            <a:ext cx="1597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777875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ZoneTexte 11"/>
          <p:cNvSpPr txBox="1">
            <a:spLocks noChangeArrowheads="1"/>
          </p:cNvSpPr>
          <p:nvPr/>
        </p:nvSpPr>
        <p:spPr bwMode="auto">
          <a:xfrm>
            <a:off x="2416175" y="5262563"/>
            <a:ext cx="3960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hlinkClick r:id="rId6"/>
              </a:rPr>
              <a:t>http://www.inrs.fr/media.html?refINRS=DM%200333</a:t>
            </a:r>
            <a:endParaRPr lang="fr-FR" altLang="fr-FR" sz="12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200"/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6376988" y="5278438"/>
            <a:ext cx="7207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800"/>
              <a:t>3’10 à 7’30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540625" y="6308725"/>
            <a:ext cx="9921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000" dirty="0">
                <a:latin typeface="Chiller" pitchFamily="82" charset="0"/>
              </a:rPr>
              <a:t>Année </a:t>
            </a:r>
            <a:r>
              <a:rPr lang="fr-FR" altLang="fr-FR" sz="1000" dirty="0" smtClean="0">
                <a:latin typeface="Chiller" pitchFamily="82" charset="0"/>
              </a:rPr>
              <a:t>2017/2018</a:t>
            </a:r>
            <a:endParaRPr lang="fr-FR" altLang="fr-FR" sz="1000" dirty="0">
              <a:latin typeface="Chille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/>
      <p:bldP spid="11" grpId="0" animBg="1"/>
      <p:bldP spid="15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1" descr="http://trinome.ac-rouen.fr/Logo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5135563"/>
            <a:ext cx="10953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993775" y="1601788"/>
            <a:ext cx="7534275" cy="29067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97" name="ZoneTexte 2"/>
          <p:cNvSpPr txBox="1">
            <a:spLocks noChangeArrowheads="1"/>
          </p:cNvSpPr>
          <p:nvPr/>
        </p:nvSpPr>
        <p:spPr bwMode="auto">
          <a:xfrm>
            <a:off x="2051050" y="434975"/>
            <a:ext cx="496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b="1"/>
              <a:t>LA SITUATION DANGEREUSE </a:t>
            </a:r>
          </a:p>
        </p:txBody>
      </p:sp>
      <p:sp>
        <p:nvSpPr>
          <p:cNvPr id="8198" name="Sous-titre 8"/>
          <p:cNvSpPr>
            <a:spLocks noGrp="1"/>
          </p:cNvSpPr>
          <p:nvPr>
            <p:ph type="subTitle" idx="1"/>
          </p:nvPr>
        </p:nvSpPr>
        <p:spPr>
          <a:xfrm>
            <a:off x="3527425" y="1700213"/>
            <a:ext cx="2016125" cy="504825"/>
          </a:xfrm>
        </p:spPr>
        <p:txBody>
          <a:bodyPr/>
          <a:lstStyle/>
          <a:p>
            <a:r>
              <a:rPr lang="fr-FR" altLang="fr-FR" smtClean="0"/>
              <a:t>Milieu </a:t>
            </a:r>
          </a:p>
        </p:txBody>
      </p:sp>
      <p:sp>
        <p:nvSpPr>
          <p:cNvPr id="13" name="Ellipse 12"/>
          <p:cNvSpPr/>
          <p:nvPr/>
        </p:nvSpPr>
        <p:spPr>
          <a:xfrm>
            <a:off x="1862138" y="2565400"/>
            <a:ext cx="2925762" cy="15462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200" name="Sous-titre 8"/>
          <p:cNvSpPr txBox="1">
            <a:spLocks/>
          </p:cNvSpPr>
          <p:nvPr/>
        </p:nvSpPr>
        <p:spPr bwMode="auto">
          <a:xfrm>
            <a:off x="2076450" y="2905125"/>
            <a:ext cx="207010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FontTx/>
              <a:buNone/>
            </a:pPr>
            <a:endParaRPr lang="fr-FR" altLang="fr-FR" sz="2400"/>
          </a:p>
        </p:txBody>
      </p:sp>
      <p:sp>
        <p:nvSpPr>
          <p:cNvPr id="14" name="Ellipse 13"/>
          <p:cNvSpPr/>
          <p:nvPr/>
        </p:nvSpPr>
        <p:spPr>
          <a:xfrm>
            <a:off x="4427538" y="2636838"/>
            <a:ext cx="3168650" cy="1474787"/>
          </a:xfrm>
          <a:prstGeom prst="ellipse">
            <a:avLst/>
          </a:prstGeom>
          <a:solidFill>
            <a:srgbClr val="CC3399"/>
          </a:solidFill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202" name="Sous-titre 8"/>
          <p:cNvSpPr txBox="1">
            <a:spLocks/>
          </p:cNvSpPr>
          <p:nvPr/>
        </p:nvSpPr>
        <p:spPr bwMode="auto">
          <a:xfrm>
            <a:off x="3811588" y="3787775"/>
            <a:ext cx="1655762" cy="50482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FontTx/>
              <a:buNone/>
            </a:pPr>
            <a:r>
              <a:rPr lang="fr-FR" altLang="fr-FR" sz="2000"/>
              <a:t>Méthode </a:t>
            </a:r>
          </a:p>
        </p:txBody>
      </p:sp>
      <p:sp>
        <p:nvSpPr>
          <p:cNvPr id="8203" name="Titre 7"/>
          <p:cNvSpPr>
            <a:spLocks noGrp="1"/>
          </p:cNvSpPr>
          <p:nvPr>
            <p:ph type="ctrTitle"/>
          </p:nvPr>
        </p:nvSpPr>
        <p:spPr>
          <a:xfrm>
            <a:off x="3811588" y="2638425"/>
            <a:ext cx="1655762" cy="500063"/>
          </a:xfrm>
          <a:solidFill>
            <a:srgbClr val="99CCFF"/>
          </a:solidFill>
        </p:spPr>
        <p:txBody>
          <a:bodyPr/>
          <a:lstStyle/>
          <a:p>
            <a:r>
              <a:rPr lang="fr-FR" altLang="fr-FR" sz="2000" smtClean="0"/>
              <a:t>Matériel</a:t>
            </a:r>
          </a:p>
        </p:txBody>
      </p:sp>
      <p:pic>
        <p:nvPicPr>
          <p:cNvPr id="8204" name="Picture 4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2905125"/>
            <a:ext cx="11525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1979613" y="4797425"/>
            <a:ext cx="6156325" cy="923925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fr-FR" sz="1800" b="1"/>
              <a:t>Situation exposante (dangereuse) = toute situation dans laquelle une (ou plusieurs) personne(s) est (sont) exposée(s) à un ou plusieurs dangers</a:t>
            </a:r>
          </a:p>
        </p:txBody>
      </p:sp>
      <p:pic>
        <p:nvPicPr>
          <p:cNvPr id="8206" name="Picture 2" descr="http://www.blog-pour-emploi.com/wp-content/uploads/2010/01/travailleur_heureux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016250"/>
            <a:ext cx="1595437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7" name="Picture 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777875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Ellipse 14"/>
          <p:cNvSpPr/>
          <p:nvPr/>
        </p:nvSpPr>
        <p:spPr>
          <a:xfrm>
            <a:off x="3811588" y="2997200"/>
            <a:ext cx="1481137" cy="846138"/>
          </a:xfrm>
          <a:prstGeom prst="ellipse">
            <a:avLst/>
          </a:prstGeom>
          <a:solidFill>
            <a:srgbClr val="FE67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4048125" y="3176588"/>
            <a:ext cx="1009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/>
              <a:t>Situation exposante 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540625" y="6308725"/>
            <a:ext cx="9921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000" dirty="0">
                <a:latin typeface="Chiller" pitchFamily="82" charset="0"/>
              </a:rPr>
              <a:t>Année </a:t>
            </a:r>
            <a:r>
              <a:rPr lang="fr-FR" altLang="fr-FR" sz="1000" dirty="0" smtClean="0">
                <a:latin typeface="Chiller" pitchFamily="82" charset="0"/>
              </a:rPr>
              <a:t>2017/2018</a:t>
            </a:r>
            <a:endParaRPr lang="fr-FR" altLang="fr-FR" sz="1000" dirty="0">
              <a:latin typeface="Chille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1" descr="http://trinome.ac-rouen.fr/Logo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5135563"/>
            <a:ext cx="10953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028700" y="1606550"/>
            <a:ext cx="7534275" cy="35337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220" name="ZoneTexte 2"/>
          <p:cNvSpPr txBox="1">
            <a:spLocks noChangeArrowheads="1"/>
          </p:cNvSpPr>
          <p:nvPr/>
        </p:nvSpPr>
        <p:spPr bwMode="auto">
          <a:xfrm>
            <a:off x="2051050" y="434975"/>
            <a:ext cx="496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b="1"/>
              <a:t>L’EVENEMENT DANGEREUX</a:t>
            </a:r>
          </a:p>
        </p:txBody>
      </p:sp>
      <p:sp>
        <p:nvSpPr>
          <p:cNvPr id="9221" name="Sous-titre 8"/>
          <p:cNvSpPr>
            <a:spLocks noGrp="1"/>
          </p:cNvSpPr>
          <p:nvPr>
            <p:ph type="subTitle" idx="1"/>
          </p:nvPr>
        </p:nvSpPr>
        <p:spPr>
          <a:xfrm>
            <a:off x="3527425" y="1700213"/>
            <a:ext cx="2016125" cy="504825"/>
          </a:xfrm>
        </p:spPr>
        <p:txBody>
          <a:bodyPr/>
          <a:lstStyle/>
          <a:p>
            <a:r>
              <a:rPr lang="fr-FR" altLang="fr-FR" smtClean="0"/>
              <a:t>Milieu </a:t>
            </a:r>
          </a:p>
        </p:txBody>
      </p:sp>
      <p:sp>
        <p:nvSpPr>
          <p:cNvPr id="13" name="Ellipse 12"/>
          <p:cNvSpPr/>
          <p:nvPr/>
        </p:nvSpPr>
        <p:spPr>
          <a:xfrm>
            <a:off x="1503363" y="2549525"/>
            <a:ext cx="3824287" cy="15462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3779838" y="2584450"/>
            <a:ext cx="4105275" cy="1474788"/>
          </a:xfrm>
          <a:prstGeom prst="ellipse">
            <a:avLst/>
          </a:prstGeom>
          <a:solidFill>
            <a:srgbClr val="CC3399"/>
          </a:solidFill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779838" y="2708275"/>
            <a:ext cx="1522412" cy="1274763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Explosion 1 18"/>
          <p:cNvSpPr/>
          <p:nvPr/>
        </p:nvSpPr>
        <p:spPr>
          <a:xfrm>
            <a:off x="3744913" y="2905125"/>
            <a:ext cx="1727200" cy="1474788"/>
          </a:xfrm>
          <a:prstGeom prst="irregularSeal1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226" name="ZoneTexte 19"/>
          <p:cNvSpPr txBox="1">
            <a:spLocks noChangeArrowheads="1"/>
          </p:cNvSpPr>
          <p:nvPr/>
        </p:nvSpPr>
        <p:spPr bwMode="auto">
          <a:xfrm>
            <a:off x="4071938" y="3373438"/>
            <a:ext cx="936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b="1"/>
              <a:t>Evènement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b="1"/>
              <a:t>déclencheur</a:t>
            </a:r>
          </a:p>
        </p:txBody>
      </p:sp>
      <p:pic>
        <p:nvPicPr>
          <p:cNvPr id="9227" name="Picture 4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8" y="2767013"/>
            <a:ext cx="11525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2" descr="http://www.blog-pour-emploi.com/wp-content/uploads/2010/01/travailleur_heureux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905125"/>
            <a:ext cx="159543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9" name="ZoneTexte 23"/>
          <p:cNvSpPr txBox="1">
            <a:spLocks noChangeArrowheads="1"/>
          </p:cNvSpPr>
          <p:nvPr/>
        </p:nvSpPr>
        <p:spPr bwMode="auto">
          <a:xfrm>
            <a:off x="1835150" y="5445125"/>
            <a:ext cx="6208713" cy="830263"/>
          </a:xfrm>
          <a:prstGeom prst="rect">
            <a:avLst/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fr-FR" sz="1600" b="1"/>
              <a:t>Evènement déclencheur (dangereux) = évènement(s) susceptible(s) de causer un dommage au sein d’une situation de travail </a:t>
            </a:r>
          </a:p>
        </p:txBody>
      </p:sp>
      <p:pic>
        <p:nvPicPr>
          <p:cNvPr id="9230" name="Picture 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777875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540625" y="6308725"/>
            <a:ext cx="9921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000" dirty="0">
                <a:latin typeface="Chiller" pitchFamily="82" charset="0"/>
              </a:rPr>
              <a:t>Année </a:t>
            </a:r>
            <a:r>
              <a:rPr lang="fr-FR" altLang="fr-FR" sz="1000" dirty="0" smtClean="0">
                <a:latin typeface="Chiller" pitchFamily="82" charset="0"/>
              </a:rPr>
              <a:t>2017/2018</a:t>
            </a:r>
            <a:endParaRPr lang="fr-FR" altLang="fr-FR" sz="1000" dirty="0">
              <a:latin typeface="Chille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1" descr="http://trinome.ac-rouen.fr/Logo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5589588"/>
            <a:ext cx="6731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925513" y="1611313"/>
            <a:ext cx="7535862" cy="35337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245" name="ZoneTexte 2"/>
          <p:cNvSpPr txBox="1">
            <a:spLocks noChangeArrowheads="1"/>
          </p:cNvSpPr>
          <p:nvPr/>
        </p:nvSpPr>
        <p:spPr bwMode="auto">
          <a:xfrm>
            <a:off x="2051050" y="434975"/>
            <a:ext cx="496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b="1"/>
              <a:t>LE DOMMAGE </a:t>
            </a:r>
          </a:p>
        </p:txBody>
      </p:sp>
      <p:sp>
        <p:nvSpPr>
          <p:cNvPr id="10246" name="Sous-titre 8"/>
          <p:cNvSpPr>
            <a:spLocks noGrp="1"/>
          </p:cNvSpPr>
          <p:nvPr>
            <p:ph type="subTitle" idx="1"/>
          </p:nvPr>
        </p:nvSpPr>
        <p:spPr>
          <a:xfrm>
            <a:off x="3527425" y="1700213"/>
            <a:ext cx="2016125" cy="504825"/>
          </a:xfrm>
        </p:spPr>
        <p:txBody>
          <a:bodyPr/>
          <a:lstStyle/>
          <a:p>
            <a:r>
              <a:rPr lang="fr-FR" altLang="fr-FR" smtClean="0"/>
              <a:t>Milieu </a:t>
            </a:r>
          </a:p>
        </p:txBody>
      </p:sp>
      <p:sp>
        <p:nvSpPr>
          <p:cNvPr id="13" name="Ellipse 12"/>
          <p:cNvSpPr/>
          <p:nvPr/>
        </p:nvSpPr>
        <p:spPr>
          <a:xfrm>
            <a:off x="1503363" y="2549525"/>
            <a:ext cx="3824287" cy="15462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3779838" y="2584450"/>
            <a:ext cx="4105275" cy="1474788"/>
          </a:xfrm>
          <a:prstGeom prst="ellipse">
            <a:avLst/>
          </a:prstGeom>
          <a:solidFill>
            <a:srgbClr val="CC3399"/>
          </a:solidFill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779838" y="2708275"/>
            <a:ext cx="1522412" cy="1274763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Explosion 1 18"/>
          <p:cNvSpPr/>
          <p:nvPr/>
        </p:nvSpPr>
        <p:spPr>
          <a:xfrm>
            <a:off x="3744913" y="2905125"/>
            <a:ext cx="1727200" cy="1474788"/>
          </a:xfrm>
          <a:prstGeom prst="irregularSeal1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4608513" y="3983038"/>
            <a:ext cx="0" cy="5984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2" name="ZoneTexte 16"/>
          <p:cNvSpPr txBox="1">
            <a:spLocks noChangeArrowheads="1"/>
          </p:cNvSpPr>
          <p:nvPr/>
        </p:nvSpPr>
        <p:spPr bwMode="auto">
          <a:xfrm>
            <a:off x="3940175" y="4581525"/>
            <a:ext cx="1506538" cy="3683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DOMMAGE</a:t>
            </a:r>
          </a:p>
        </p:txBody>
      </p:sp>
      <p:sp>
        <p:nvSpPr>
          <p:cNvPr id="10253" name="ZoneTexte 20"/>
          <p:cNvSpPr txBox="1">
            <a:spLocks noChangeArrowheads="1"/>
          </p:cNvSpPr>
          <p:nvPr/>
        </p:nvSpPr>
        <p:spPr bwMode="auto">
          <a:xfrm>
            <a:off x="1503363" y="5445125"/>
            <a:ext cx="6021387" cy="33813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600" b="1"/>
              <a:t>Dommage = lésion physique et/ou atteinte à la santé </a:t>
            </a:r>
          </a:p>
        </p:txBody>
      </p:sp>
      <p:pic>
        <p:nvPicPr>
          <p:cNvPr id="10254" name="Picture 4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2819400"/>
            <a:ext cx="11541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2" descr="http://www.blog-pour-emploi.com/wp-content/uploads/2010/01/travailleur_heureux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905125"/>
            <a:ext cx="159543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Picture 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777875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7540625" y="6308725"/>
            <a:ext cx="9921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000" dirty="0">
                <a:latin typeface="Chiller" pitchFamily="82" charset="0"/>
              </a:rPr>
              <a:t>Année </a:t>
            </a:r>
            <a:r>
              <a:rPr lang="fr-FR" altLang="fr-FR" sz="1000" dirty="0" smtClean="0">
                <a:latin typeface="Chiller" pitchFamily="82" charset="0"/>
              </a:rPr>
              <a:t>2017/2018</a:t>
            </a:r>
            <a:endParaRPr lang="fr-FR" altLang="fr-FR" sz="1000" dirty="0">
              <a:latin typeface="Chille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</TotalTime>
  <Words>244</Words>
  <Application>Microsoft Office PowerPoint</Application>
  <PresentationFormat>Affichage à l'écran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Modèle par défaut</vt:lpstr>
      <vt:lpstr> LE RISQUE BIOLOGIQUE   </vt:lpstr>
      <vt:lpstr>Matériel</vt:lpstr>
      <vt:lpstr>LES DANGERS </vt:lpstr>
      <vt:lpstr>Présentation PowerPoint</vt:lpstr>
      <vt:lpstr>Présentation PowerPoint</vt:lpstr>
      <vt:lpstr>Matériel</vt:lpstr>
      <vt:lpstr>Matériel</vt:lpstr>
      <vt:lpstr>Présentation PowerPoint</vt:lpstr>
      <vt:lpstr>Présentation PowerPoint</vt:lpstr>
    </vt:vector>
  </TitlesOfParts>
  <Company>educ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RISQUE BIOLOGIQUE</dc:title>
  <dc:creator>Administrateur</dc:creator>
  <cp:lastModifiedBy>geraldinesahut</cp:lastModifiedBy>
  <cp:revision>80</cp:revision>
  <dcterms:created xsi:type="dcterms:W3CDTF">2009-11-17T12:38:54Z</dcterms:created>
  <dcterms:modified xsi:type="dcterms:W3CDTF">2018-04-23T19:33:01Z</dcterms:modified>
</cp:coreProperties>
</file>